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SEARCH_MASTER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2860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F6F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ANOMALIST DESIGN LLC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10332720" y="228600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5D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DSEARCH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02920" y="651967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C7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Promotional overview only — the Funding Summary and Technical Description define the funded scope and terms.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DSEARCH: A Neutral Base Layer for Distributed Search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21792" y="1188720"/>
            <a:ext cx="104241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D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search systems can interoperate without making one implementation the authority.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3258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240">
            <a:solidFill>
              <a:srgbClr val="B8C6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8424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24D"/>
                </a:solidFill>
              </a:rPr>
              <a:t>Crawlers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331720" y="1828800"/>
            <a:ext cx="13258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240">
            <a:solidFill>
              <a:srgbClr val="B8C6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77440" y="198424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24D"/>
                </a:solidFill>
              </a:rPr>
              <a:t>Indexes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977640" y="1828800"/>
            <a:ext cx="13258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240">
            <a:solidFill>
              <a:srgbClr val="B8C6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023360" y="198424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24D"/>
                </a:solidFill>
              </a:rPr>
              <a:t>Relays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623560" y="1828800"/>
            <a:ext cx="13258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240">
            <a:solidFill>
              <a:srgbClr val="B8C6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0" y="198424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24D"/>
                </a:solidFill>
              </a:rPr>
              <a:t>AI / Search Apps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452360" y="1618488"/>
            <a:ext cx="3794760" cy="1005840"/>
          </a:xfrm>
          <a:prstGeom prst="roundRect">
            <a:avLst>
              <a:gd name="adj" fmla="val 9091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26680" y="181051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DSEARCH BASE LAYER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699248" y="2176272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DE9ED"/>
                </a:solidFill>
              </a:rPr>
              <a:t>Common semantics • conformance • evidence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967728" y="2487168"/>
            <a:ext cx="393192" cy="0"/>
          </a:xfrm>
          <a:prstGeom prst="line">
            <a:avLst/>
          </a:prstGeom>
          <a:noFill/>
          <a:ln w="20320">
            <a:solidFill>
              <a:srgbClr val="7FA2AE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6217920" y="2578608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C8791"/>
                </a:solidFill>
              </a:rPr>
              <a:t>interoperate through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85800" y="2944368"/>
            <a:ext cx="10607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24D"/>
                </a:solidFill>
              </a:rPr>
              <a:t>Pre-funding research has already reduced the hardest questions to testable contracts and bounded engineering work.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85800" y="3493008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DDECEF"/>
          </a:solidFill>
          <a:ln w="15240">
            <a:solidFill>
              <a:srgbClr val="1F6F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8952" y="3703320"/>
            <a:ext cx="1819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Observation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&amp; Identity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834640" y="3493008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DDECEF"/>
          </a:solidFill>
          <a:ln w="15240">
            <a:solidFill>
              <a:srgbClr val="1F6F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07792" y="3703320"/>
            <a:ext cx="1819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Replication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&amp; Recovery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983480" y="3493008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E9F1F2"/>
          </a:solidFill>
          <a:ln w="15240">
            <a:solidFill>
              <a:srgbClr val="1F6F7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56632" y="3703320"/>
            <a:ext cx="1819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Coverage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&amp; Distribution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132320" y="3493008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E9F1F2"/>
          </a:solidFill>
          <a:ln w="15240">
            <a:solidFill>
              <a:srgbClr val="1F6F7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05472" y="3703320"/>
            <a:ext cx="1819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Independence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&amp; Diversity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281160" y="3493008"/>
            <a:ext cx="1965960" cy="932688"/>
          </a:xfrm>
          <a:prstGeom prst="roundRect">
            <a:avLst>
              <a:gd name="adj" fmla="val 7843"/>
            </a:avLst>
          </a:prstGeom>
          <a:solidFill>
            <a:srgbClr val="E9F1F2"/>
          </a:solidFill>
          <a:ln w="15240">
            <a:solidFill>
              <a:srgbClr val="1F6F7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54312" y="3703320"/>
            <a:ext cx="1819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Sybil / Poisoning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324D"/>
                </a:solidFill>
              </a:rPr>
              <a:t>Evidence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13232" y="480060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6F78"/>
                </a:solidFill>
              </a:rPr>
              <a:t>Design rule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627632" y="4736592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24D"/>
                </a:solidFill>
              </a:rPr>
              <a:t>Evidence in one dimension does not silently become authority in another.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627632" y="51389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D6770"/>
                </a:solidFill>
              </a:rPr>
              <a:t>Examples: signed ≠ true • replicated ≠ current • many keys ≠ many independent operators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366760" y="4690872"/>
            <a:ext cx="2880360" cy="841248"/>
          </a:xfrm>
          <a:prstGeom prst="roundRect">
            <a:avLst>
              <a:gd name="adj" fmla="val 8696"/>
            </a:avLst>
          </a:prstGeom>
          <a:solidFill>
            <a:srgbClr val="FFF6E8"/>
          </a:solidFill>
          <a:ln w="15240">
            <a:solidFill>
              <a:srgbClr val="B27A1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549640" y="4882896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7A531A"/>
                </a:solidFill>
              </a:rPr>
              <a:t>Funding now buys engineering,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7A531A"/>
                </a:solidFill>
              </a:rPr>
              <a:t>not open-ended discovery.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First Funded Engineering Tranche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21792" y="1188720"/>
            <a:ext cx="104241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D67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Bounded, prepaid, continuously auditable, and designed to leave a usable stopping point.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755648"/>
            <a:ext cx="28346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1F6F7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93852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6F78"/>
                </a:solidFill>
              </a:rPr>
              <a:t>6 WEEKS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2212848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7324D"/>
                </a:solidFill>
              </a:rPr>
              <a:t>$18,000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868680" y="268833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D6770"/>
                </a:solidFill>
              </a:rPr>
              <a:t>Core release-candidate tranche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886200" y="1755648"/>
            <a:ext cx="283464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1F6F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023360" y="193852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6F78"/>
                </a:solidFill>
              </a:rPr>
              <a:t>8 WEEKS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977640" y="2212848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7324D"/>
                </a:solidFill>
              </a:rPr>
              <a:t>$24,000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4069080" y="268833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D6770"/>
                </a:solidFill>
              </a:rPr>
              <a:t>Core tranche + deeper qualification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086600" y="1755648"/>
            <a:ext cx="4160520" cy="1353312"/>
          </a:xfrm>
          <a:prstGeom prst="roundRect">
            <a:avLst>
              <a:gd name="adj" fmla="val 540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33488" y="1901952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FD9DE"/>
                </a:solidFill>
              </a:rPr>
              <a:t>Weekly allocation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33488" y="2185416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30" dirty="0">
                <a:solidFill>
                  <a:srgbClr val="FFFFFF"/>
                </a:solidFill>
              </a:rPr>
              <a:t>$1,600  Matthew Raymer — Lead Developer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FFFFFF"/>
                </a:solidFill>
              </a:rPr>
              <a:t>$800     Second developer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FFFFFF"/>
                </a:solidFill>
              </a:rPr>
              <a:t>$600     Support, infrastructure &amp; operations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685800" y="3493008"/>
            <a:ext cx="3246120" cy="1252728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12700">
            <a:solidFill>
              <a:srgbClr val="C7D4D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" y="36758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6F78"/>
                </a:solidFill>
              </a:rPr>
              <a:t>Build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50392" y="3968496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17324D"/>
                </a:solidFill>
              </a:rPr>
              <a:t>Harden contracts, qualify independent implementations, integrate the Base Layer.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4343400" y="3493008"/>
            <a:ext cx="3246120" cy="1252728"/>
          </a:xfrm>
          <a:prstGeom prst="roundRect">
            <a:avLst>
              <a:gd name="adj" fmla="val 5839"/>
            </a:avLst>
          </a:prstGeom>
          <a:solidFill>
            <a:srgbClr val="FFFFFF"/>
          </a:solidFill>
          <a:ln w="12700">
            <a:solidFill>
              <a:srgbClr val="C7D4D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07992" y="36758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6F78"/>
                </a:solidFill>
              </a:rPr>
              <a:t>Prove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07992" y="3968496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17324D"/>
                </a:solidFill>
              </a:rPr>
              <a:t>Conformance, adversarial, destructive, migration and replacement testing.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8001000" y="3493008"/>
            <a:ext cx="3246120" cy="1252728"/>
          </a:xfrm>
          <a:prstGeom prst="roundRect">
            <a:avLst>
              <a:gd name="adj" fmla="val 5839"/>
            </a:avLst>
          </a:prstGeom>
          <a:solidFill>
            <a:srgbClr val="E9F1F2"/>
          </a:solidFill>
          <a:ln w="12700">
            <a:solidFill>
              <a:srgbClr val="C7D4D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5592" y="36758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6F78"/>
                </a:solidFill>
              </a:rPr>
              <a:t>Publish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165592" y="3968496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17324D"/>
                </a:solidFill>
              </a:rPr>
              <a:t>Public Git history, evidence, failures and material AI-assisted work on a daily working cadence.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685800" y="5029200"/>
            <a:ext cx="10561320" cy="987552"/>
          </a:xfrm>
          <a:prstGeom prst="roundRect">
            <a:avLst>
              <a:gd name="adj" fmla="val 5556"/>
            </a:avLst>
          </a:prstGeom>
          <a:solidFill>
            <a:srgbClr val="FFF6E8"/>
          </a:solidFill>
          <a:ln w="12700">
            <a:solidFill>
              <a:srgbClr val="B27A1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32688" y="5193792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7A531A"/>
                </a:solidFill>
              </a:rPr>
              <a:t>Anomalist Design LLC contracts and receives payment • prepaid • no refund provision</a:t>
            </a:r>
            <a:endParaRPr lang="en-US" sz="1210" dirty="0"/>
          </a:p>
        </p:txBody>
      </p:sp>
      <p:sp>
        <p:nvSpPr>
          <p:cNvPr id="26" name="Text 24"/>
          <p:cNvSpPr/>
          <p:nvPr/>
        </p:nvSpPr>
        <p:spPr>
          <a:xfrm>
            <a:off x="932688" y="5468112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b="1" dirty="0">
                <a:solidFill>
                  <a:srgbClr val="7A531A"/>
                </a:solidFill>
              </a:rPr>
              <a:t>No automatic continuation • funding does not confer protocol authority or a rolling technical veto</a:t>
            </a:r>
            <a:endParaRPr lang="en-US" sz="1070" dirty="0"/>
          </a:p>
        </p:txBody>
      </p:sp>
      <p:sp>
        <p:nvSpPr>
          <p:cNvPr id="27" name="Text 25"/>
          <p:cNvSpPr/>
          <p:nvPr/>
        </p:nvSpPr>
        <p:spPr>
          <a:xfrm>
            <a:off x="932688" y="5733288"/>
            <a:ext cx="100584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7A531A"/>
                </a:solidFill>
              </a:rPr>
              <a:t>Public tranche record: https://gitea.anomalistdesign.com/dsearch/tranche1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1097280" y="6144768"/>
            <a:ext cx="9738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7324D"/>
                </a:solidFill>
              </a:rPr>
              <a:t>Target outcome: an evidence-backed Base-Layer release candidate another competent developer can independently inspect and implement.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Anomalist Design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DSEARCH — Two-Slide Funding Overview</dc:title>
  <dc:subject>DSEARCH Base Layer funding overview</dc:subject>
  <dc:creator>Anomalist Design LLC</dc:creator>
  <cp:lastModifiedBy>Anomalist Design LLC</cp:lastModifiedBy>
  <cp:revision>1</cp:revision>
  <dcterms:created xsi:type="dcterms:W3CDTF">2026-09-01T07:04:07Z</dcterms:created>
  <dcterms:modified xsi:type="dcterms:W3CDTF">2026-09-01T07:04:07Z</dcterms:modified>
</cp:coreProperties>
</file>